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7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9DB64-67D4-4302-9B44-798361B8BCA3}" type="datetimeFigureOut">
              <a:rPr kumimoji="1" lang="ja-JP" altLang="en-US" smtClean="0"/>
              <a:pPr/>
              <a:t>2016/11/2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99432-9373-40A1-B44E-B6712046533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03934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5D3714-365A-4FC5-AB4B-279E3C44D69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1113" y="785813"/>
            <a:ext cx="4297362" cy="3222625"/>
          </a:xfrm>
          <a:ln/>
        </p:spPr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6648" y="4358541"/>
            <a:ext cx="5024704" cy="4066363"/>
          </a:xfrm>
        </p:spPr>
        <p:txBody>
          <a:bodyPr/>
          <a:lstStyle/>
          <a:p>
            <a:r>
              <a:rPr lang="ja-JP" altLang="en-US"/>
              <a:t>ほとんどすべての病気、障がいはこの図のようにうごきます。急性期、亜急性期、慢性期。施設、在宅の場を双方向性で動きます。</a:t>
            </a:r>
          </a:p>
          <a:p>
            <a:r>
              <a:rPr lang="ja-JP" altLang="en-US"/>
              <a:t>私たちはこれを「ぐるぐる図」と呼んでいます。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8FE1-2217-472F-972A-FB58EDDCC538}" type="datetimeFigureOut">
              <a:rPr kumimoji="1" lang="ja-JP" altLang="en-US" smtClean="0"/>
              <a:pPr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CF23-CEF4-4278-9047-FFF8D309D5D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82205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8FE1-2217-472F-972A-FB58EDDCC538}" type="datetimeFigureOut">
              <a:rPr kumimoji="1" lang="ja-JP" altLang="en-US" smtClean="0"/>
              <a:pPr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CF23-CEF4-4278-9047-FFF8D309D5D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429826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8FE1-2217-472F-972A-FB58EDDCC538}" type="datetimeFigureOut">
              <a:rPr kumimoji="1" lang="ja-JP" altLang="en-US" smtClean="0"/>
              <a:pPr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CF23-CEF4-4278-9047-FFF8D309D5D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224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8FE1-2217-472F-972A-FB58EDDCC538}" type="datetimeFigureOut">
              <a:rPr kumimoji="1" lang="ja-JP" altLang="en-US" smtClean="0"/>
              <a:pPr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CF23-CEF4-4278-9047-FFF8D309D5D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8398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8FE1-2217-472F-972A-FB58EDDCC538}" type="datetimeFigureOut">
              <a:rPr kumimoji="1" lang="ja-JP" altLang="en-US" smtClean="0"/>
              <a:pPr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CF23-CEF4-4278-9047-FFF8D309D5D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93856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8FE1-2217-472F-972A-FB58EDDCC538}" type="datetimeFigureOut">
              <a:rPr kumimoji="1" lang="ja-JP" altLang="en-US" smtClean="0"/>
              <a:pPr/>
              <a:t>2016/11/2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CF23-CEF4-4278-9047-FFF8D309D5D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5195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8FE1-2217-472F-972A-FB58EDDCC538}" type="datetimeFigureOut">
              <a:rPr kumimoji="1" lang="ja-JP" altLang="en-US" smtClean="0"/>
              <a:pPr/>
              <a:t>2016/11/2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CF23-CEF4-4278-9047-FFF8D309D5D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8365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8FE1-2217-472F-972A-FB58EDDCC538}" type="datetimeFigureOut">
              <a:rPr kumimoji="1" lang="ja-JP" altLang="en-US" smtClean="0"/>
              <a:pPr/>
              <a:t>2016/11/2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CF23-CEF4-4278-9047-FFF8D309D5D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4363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8FE1-2217-472F-972A-FB58EDDCC538}" type="datetimeFigureOut">
              <a:rPr kumimoji="1" lang="ja-JP" altLang="en-US" smtClean="0"/>
              <a:pPr/>
              <a:t>2016/11/2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CF23-CEF4-4278-9047-FFF8D309D5D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94821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8FE1-2217-472F-972A-FB58EDDCC538}" type="datetimeFigureOut">
              <a:rPr kumimoji="1" lang="ja-JP" altLang="en-US" smtClean="0"/>
              <a:pPr/>
              <a:t>2016/11/2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CF23-CEF4-4278-9047-FFF8D309D5D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2899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8FE1-2217-472F-972A-FB58EDDCC538}" type="datetimeFigureOut">
              <a:rPr kumimoji="1" lang="ja-JP" altLang="en-US" smtClean="0"/>
              <a:pPr/>
              <a:t>2016/11/2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CF23-CEF4-4278-9047-FFF8D309D5D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48083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98FE1-2217-472F-972A-FB58EDDCC538}" type="datetimeFigureOut">
              <a:rPr kumimoji="1" lang="ja-JP" altLang="en-US" smtClean="0"/>
              <a:pPr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ECF23-CEF4-4278-9047-FFF8D309D5D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17284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ja-JP" altLang="en-US" dirty="0" smtClean="0"/>
              <a:t>西区在宅ケア連絡会</a:t>
            </a:r>
            <a:endParaRPr lang="en-US" altLang="ja-JP" dirty="0"/>
          </a:p>
        </p:txBody>
      </p:sp>
      <p:sp>
        <p:nvSpPr>
          <p:cNvPr id="474114" name="Text Box 2"/>
          <p:cNvSpPr txBox="1">
            <a:spLocks noChangeArrowheads="1"/>
          </p:cNvSpPr>
          <p:nvPr/>
        </p:nvSpPr>
        <p:spPr bwMode="auto">
          <a:xfrm>
            <a:off x="539750" y="2565400"/>
            <a:ext cx="1311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600">
                <a:latin typeface="Times New Roman" pitchFamily="18" charset="0"/>
                <a:ea typeface="ＭＳ ゴシック" pitchFamily="49" charset="-128"/>
              </a:rPr>
              <a:t>急性期医療</a:t>
            </a:r>
          </a:p>
        </p:txBody>
      </p:sp>
      <p:sp>
        <p:nvSpPr>
          <p:cNvPr id="474115" name="Text Box 3"/>
          <p:cNvSpPr txBox="1">
            <a:spLocks noChangeArrowheads="1"/>
          </p:cNvSpPr>
          <p:nvPr/>
        </p:nvSpPr>
        <p:spPr bwMode="auto">
          <a:xfrm>
            <a:off x="2268538" y="1412875"/>
            <a:ext cx="1917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600">
                <a:latin typeface="Times New Roman" pitchFamily="18" charset="0"/>
                <a:ea typeface="ＭＳ ゴシック" pitchFamily="49" charset="-128"/>
              </a:rPr>
              <a:t>回復期リハビリ</a:t>
            </a:r>
          </a:p>
        </p:txBody>
      </p:sp>
      <p:sp>
        <p:nvSpPr>
          <p:cNvPr id="474116" name="Text Box 4"/>
          <p:cNvSpPr txBox="1">
            <a:spLocks noChangeArrowheads="1"/>
          </p:cNvSpPr>
          <p:nvPr/>
        </p:nvSpPr>
        <p:spPr bwMode="auto">
          <a:xfrm>
            <a:off x="5076825" y="1412875"/>
            <a:ext cx="1287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600" dirty="0">
                <a:latin typeface="Times New Roman" pitchFamily="18" charset="0"/>
                <a:ea typeface="ＭＳ ゴシック" pitchFamily="49" charset="-128"/>
              </a:rPr>
              <a:t>慢性期医療</a:t>
            </a:r>
          </a:p>
        </p:txBody>
      </p:sp>
      <p:sp>
        <p:nvSpPr>
          <p:cNvPr id="474117" name="Text Box 5"/>
          <p:cNvSpPr txBox="1">
            <a:spLocks noChangeArrowheads="1"/>
          </p:cNvSpPr>
          <p:nvPr/>
        </p:nvSpPr>
        <p:spPr bwMode="auto">
          <a:xfrm>
            <a:off x="6705600" y="510540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600">
                <a:latin typeface="Times New Roman" pitchFamily="18" charset="0"/>
                <a:ea typeface="ＭＳ ゴシック" pitchFamily="49" charset="-128"/>
              </a:rPr>
              <a:t>グループホーム</a:t>
            </a:r>
          </a:p>
          <a:p>
            <a:r>
              <a:rPr lang="ja-JP" altLang="en-US" sz="1600">
                <a:latin typeface="Times New Roman" pitchFamily="18" charset="0"/>
                <a:ea typeface="ＭＳ ゴシック" pitchFamily="49" charset="-128"/>
              </a:rPr>
              <a:t>高齢者共同住宅</a:t>
            </a:r>
          </a:p>
        </p:txBody>
      </p:sp>
      <p:sp>
        <p:nvSpPr>
          <p:cNvPr id="474118" name="Text Box 6"/>
          <p:cNvSpPr txBox="1">
            <a:spLocks noChangeArrowheads="1"/>
          </p:cNvSpPr>
          <p:nvPr/>
        </p:nvSpPr>
        <p:spPr bwMode="auto">
          <a:xfrm>
            <a:off x="539750" y="33575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①</a:t>
            </a:r>
          </a:p>
        </p:txBody>
      </p:sp>
      <p:sp>
        <p:nvSpPr>
          <p:cNvPr id="474119" name="Text Box 7"/>
          <p:cNvSpPr txBox="1">
            <a:spLocks noChangeArrowheads="1"/>
          </p:cNvSpPr>
          <p:nvPr/>
        </p:nvSpPr>
        <p:spPr bwMode="auto">
          <a:xfrm>
            <a:off x="1258888" y="16287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②</a:t>
            </a:r>
          </a:p>
        </p:txBody>
      </p:sp>
      <p:sp>
        <p:nvSpPr>
          <p:cNvPr id="474120" name="Text Box 8"/>
          <p:cNvSpPr txBox="1">
            <a:spLocks noChangeArrowheads="1"/>
          </p:cNvSpPr>
          <p:nvPr/>
        </p:nvSpPr>
        <p:spPr bwMode="auto">
          <a:xfrm>
            <a:off x="4140200" y="11255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③</a:t>
            </a:r>
          </a:p>
        </p:txBody>
      </p:sp>
      <p:sp>
        <p:nvSpPr>
          <p:cNvPr id="474121" name="Text Box 9"/>
          <p:cNvSpPr txBox="1">
            <a:spLocks noChangeArrowheads="1"/>
          </p:cNvSpPr>
          <p:nvPr/>
        </p:nvSpPr>
        <p:spPr bwMode="auto">
          <a:xfrm>
            <a:off x="6804025" y="1700213"/>
            <a:ext cx="474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④</a:t>
            </a:r>
          </a:p>
        </p:txBody>
      </p:sp>
      <p:sp>
        <p:nvSpPr>
          <p:cNvPr id="474122" name="Text Box 10"/>
          <p:cNvSpPr txBox="1">
            <a:spLocks noChangeArrowheads="1"/>
          </p:cNvSpPr>
          <p:nvPr/>
        </p:nvSpPr>
        <p:spPr bwMode="auto">
          <a:xfrm>
            <a:off x="3276600" y="22764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⑤</a:t>
            </a:r>
          </a:p>
        </p:txBody>
      </p:sp>
      <p:sp>
        <p:nvSpPr>
          <p:cNvPr id="474123" name="Text Box 11"/>
          <p:cNvSpPr txBox="1">
            <a:spLocks noChangeArrowheads="1"/>
          </p:cNvSpPr>
          <p:nvPr/>
        </p:nvSpPr>
        <p:spPr bwMode="auto">
          <a:xfrm>
            <a:off x="4140200" y="2492375"/>
            <a:ext cx="649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⑥</a:t>
            </a:r>
          </a:p>
        </p:txBody>
      </p:sp>
      <p:sp>
        <p:nvSpPr>
          <p:cNvPr id="474124" name="Text Box 12"/>
          <p:cNvSpPr txBox="1">
            <a:spLocks noChangeArrowheads="1"/>
          </p:cNvSpPr>
          <p:nvPr/>
        </p:nvSpPr>
        <p:spPr bwMode="auto">
          <a:xfrm>
            <a:off x="4716463" y="22050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⑦</a:t>
            </a:r>
            <a:endParaRPr lang="en-US" altLang="ja-JP" sz="1600">
              <a:latin typeface="Times New Roman" pitchFamily="18" charset="0"/>
            </a:endParaRPr>
          </a:p>
        </p:txBody>
      </p:sp>
      <p:sp>
        <p:nvSpPr>
          <p:cNvPr id="474125" name="Text Box 13"/>
          <p:cNvSpPr txBox="1">
            <a:spLocks noChangeArrowheads="1"/>
          </p:cNvSpPr>
          <p:nvPr/>
        </p:nvSpPr>
        <p:spPr bwMode="auto">
          <a:xfrm>
            <a:off x="4067175" y="32131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⑧</a:t>
            </a:r>
          </a:p>
        </p:txBody>
      </p:sp>
      <p:sp>
        <p:nvSpPr>
          <p:cNvPr id="474126" name="Text Box 14"/>
          <p:cNvSpPr txBox="1">
            <a:spLocks noChangeArrowheads="1"/>
          </p:cNvSpPr>
          <p:nvPr/>
        </p:nvSpPr>
        <p:spPr bwMode="auto">
          <a:xfrm>
            <a:off x="7524750" y="25654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⑨</a:t>
            </a:r>
          </a:p>
        </p:txBody>
      </p:sp>
      <p:sp>
        <p:nvSpPr>
          <p:cNvPr id="474127" name="Text Box 15"/>
          <p:cNvSpPr txBox="1">
            <a:spLocks noChangeArrowheads="1"/>
          </p:cNvSpPr>
          <p:nvPr/>
        </p:nvSpPr>
        <p:spPr bwMode="auto">
          <a:xfrm>
            <a:off x="1763713" y="35004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⑪</a:t>
            </a:r>
          </a:p>
        </p:txBody>
      </p:sp>
      <p:sp>
        <p:nvSpPr>
          <p:cNvPr id="474128" name="Text Box 16"/>
          <p:cNvSpPr txBox="1">
            <a:spLocks noChangeArrowheads="1"/>
          </p:cNvSpPr>
          <p:nvPr/>
        </p:nvSpPr>
        <p:spPr bwMode="auto">
          <a:xfrm>
            <a:off x="1258888" y="5300663"/>
            <a:ext cx="24193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>
                <a:latin typeface="Times New Roman" pitchFamily="18" charset="0"/>
                <a:ea typeface="ＭＳ ゴシック" pitchFamily="49" charset="-128"/>
              </a:rPr>
              <a:t>　在宅医療　</a:t>
            </a:r>
          </a:p>
          <a:p>
            <a:r>
              <a:rPr lang="ja-JP" altLang="en-US" sz="1600">
                <a:latin typeface="Times New Roman" pitchFamily="18" charset="0"/>
                <a:ea typeface="ＭＳ ゴシック" pitchFamily="49" charset="-128"/>
              </a:rPr>
              <a:t>訪問診療・２４時間連携</a:t>
            </a:r>
          </a:p>
          <a:p>
            <a:r>
              <a:rPr lang="ja-JP" altLang="en-US" sz="1600">
                <a:latin typeface="Times New Roman" pitchFamily="18" charset="0"/>
                <a:ea typeface="ＭＳ ゴシック" pitchFamily="49" charset="-128"/>
              </a:rPr>
              <a:t>　　　在宅ホスピス</a:t>
            </a:r>
          </a:p>
        </p:txBody>
      </p:sp>
      <p:sp>
        <p:nvSpPr>
          <p:cNvPr id="474129" name="Text Box 17"/>
          <p:cNvSpPr txBox="1">
            <a:spLocks noChangeArrowheads="1"/>
          </p:cNvSpPr>
          <p:nvPr/>
        </p:nvSpPr>
        <p:spPr bwMode="auto">
          <a:xfrm>
            <a:off x="6372225" y="38608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⑯</a:t>
            </a:r>
          </a:p>
        </p:txBody>
      </p:sp>
      <p:sp>
        <p:nvSpPr>
          <p:cNvPr id="474130" name="Oval 18"/>
          <p:cNvSpPr>
            <a:spLocks noChangeArrowheads="1"/>
          </p:cNvSpPr>
          <p:nvPr/>
        </p:nvSpPr>
        <p:spPr bwMode="auto">
          <a:xfrm>
            <a:off x="1042988" y="5084763"/>
            <a:ext cx="25908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4131" name="Text Box 19"/>
          <p:cNvSpPr txBox="1">
            <a:spLocks noChangeArrowheads="1"/>
          </p:cNvSpPr>
          <p:nvPr/>
        </p:nvSpPr>
        <p:spPr bwMode="auto">
          <a:xfrm>
            <a:off x="3203575" y="4868863"/>
            <a:ext cx="152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 dirty="0">
                <a:latin typeface="Times New Roman" pitchFamily="18" charset="0"/>
              </a:rPr>
              <a:t>在宅療養</a:t>
            </a:r>
          </a:p>
        </p:txBody>
      </p:sp>
      <p:sp>
        <p:nvSpPr>
          <p:cNvPr id="474132" name="Text Box 20"/>
          <p:cNvSpPr txBox="1">
            <a:spLocks noChangeArrowheads="1"/>
          </p:cNvSpPr>
          <p:nvPr/>
        </p:nvSpPr>
        <p:spPr bwMode="auto">
          <a:xfrm>
            <a:off x="4427538" y="5084763"/>
            <a:ext cx="18097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600">
                <a:latin typeface="Times New Roman" pitchFamily="18" charset="0"/>
                <a:ea typeface="ＭＳ ゴシック" pitchFamily="49" charset="-128"/>
              </a:rPr>
              <a:t>介護保険サービス</a:t>
            </a:r>
          </a:p>
          <a:p>
            <a:r>
              <a:rPr lang="ja-JP" altLang="en-US" sz="1600">
                <a:latin typeface="Times New Roman" pitchFamily="18" charset="0"/>
                <a:ea typeface="ＭＳ ゴシック" pitchFamily="49" charset="-128"/>
              </a:rPr>
              <a:t>訪問リハビリ</a:t>
            </a:r>
          </a:p>
          <a:p>
            <a:r>
              <a:rPr lang="ja-JP" altLang="en-US" sz="1600">
                <a:latin typeface="Times New Roman" pitchFamily="18" charset="0"/>
                <a:ea typeface="ＭＳ ゴシック" pitchFamily="49" charset="-128"/>
              </a:rPr>
              <a:t>訪問看護</a:t>
            </a:r>
          </a:p>
          <a:p>
            <a:endParaRPr lang="en-US" altLang="ja-JP" sz="1600">
              <a:latin typeface="Times New Roman" pitchFamily="18" charset="0"/>
              <a:ea typeface="ＭＳ ゴシック" pitchFamily="49" charset="-128"/>
            </a:endParaRPr>
          </a:p>
        </p:txBody>
      </p:sp>
      <p:sp>
        <p:nvSpPr>
          <p:cNvPr id="474133" name="Text Box 21"/>
          <p:cNvSpPr txBox="1">
            <a:spLocks noChangeArrowheads="1"/>
          </p:cNvSpPr>
          <p:nvPr/>
        </p:nvSpPr>
        <p:spPr bwMode="auto">
          <a:xfrm>
            <a:off x="5715000" y="510540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 sz="1600">
              <a:latin typeface="Times New Roman" pitchFamily="18" charset="0"/>
            </a:endParaRPr>
          </a:p>
        </p:txBody>
      </p:sp>
      <p:sp>
        <p:nvSpPr>
          <p:cNvPr id="474134" name="Text Box 22"/>
          <p:cNvSpPr txBox="1">
            <a:spLocks noChangeArrowheads="1"/>
          </p:cNvSpPr>
          <p:nvPr/>
        </p:nvSpPr>
        <p:spPr bwMode="auto">
          <a:xfrm>
            <a:off x="6877050" y="39338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⑰</a:t>
            </a:r>
          </a:p>
        </p:txBody>
      </p:sp>
      <p:sp>
        <p:nvSpPr>
          <p:cNvPr id="474135" name="Text Box 23"/>
          <p:cNvSpPr txBox="1">
            <a:spLocks noChangeArrowheads="1"/>
          </p:cNvSpPr>
          <p:nvPr/>
        </p:nvSpPr>
        <p:spPr bwMode="auto">
          <a:xfrm>
            <a:off x="914400" y="388620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ja-JP" sz="1600">
              <a:latin typeface="Times New Roman" pitchFamily="18" charset="0"/>
            </a:endParaRPr>
          </a:p>
        </p:txBody>
      </p:sp>
      <p:sp>
        <p:nvSpPr>
          <p:cNvPr id="474136" name="Text Box 24"/>
          <p:cNvSpPr txBox="1">
            <a:spLocks noChangeArrowheads="1"/>
          </p:cNvSpPr>
          <p:nvPr/>
        </p:nvSpPr>
        <p:spPr bwMode="auto">
          <a:xfrm>
            <a:off x="271463" y="4038600"/>
            <a:ext cx="16081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>
                <a:latin typeface="Times New Roman" pitchFamily="18" charset="0"/>
                <a:ea typeface="ＭＳ ゴシック" pitchFamily="49" charset="-128"/>
              </a:rPr>
              <a:t>主病の急性増悪</a:t>
            </a:r>
          </a:p>
          <a:p>
            <a:r>
              <a:rPr lang="ja-JP" altLang="en-US" sz="1600">
                <a:latin typeface="Times New Roman" pitchFamily="18" charset="0"/>
                <a:ea typeface="ＭＳ ゴシック" pitchFamily="49" charset="-128"/>
              </a:rPr>
              <a:t>　新たな発病　　</a:t>
            </a:r>
          </a:p>
        </p:txBody>
      </p:sp>
      <p:sp>
        <p:nvSpPr>
          <p:cNvPr id="474137" name="Rectangle 25"/>
          <p:cNvSpPr>
            <a:spLocks noChangeArrowheads="1"/>
          </p:cNvSpPr>
          <p:nvPr/>
        </p:nvSpPr>
        <p:spPr bwMode="auto">
          <a:xfrm>
            <a:off x="203200" y="4038600"/>
            <a:ext cx="1676400" cy="609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4138" name="Line 26"/>
          <p:cNvSpPr>
            <a:spLocks noChangeShapeType="1"/>
          </p:cNvSpPr>
          <p:nvPr/>
        </p:nvSpPr>
        <p:spPr bwMode="auto">
          <a:xfrm flipV="1">
            <a:off x="5364163" y="2133600"/>
            <a:ext cx="0" cy="1366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39" name="Oval 27"/>
          <p:cNvSpPr>
            <a:spLocks noChangeArrowheads="1"/>
          </p:cNvSpPr>
          <p:nvPr/>
        </p:nvSpPr>
        <p:spPr bwMode="auto">
          <a:xfrm>
            <a:off x="2051050" y="1268413"/>
            <a:ext cx="2016125" cy="838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4140" name="Line 28"/>
          <p:cNvSpPr>
            <a:spLocks noChangeShapeType="1"/>
          </p:cNvSpPr>
          <p:nvPr/>
        </p:nvSpPr>
        <p:spPr bwMode="auto">
          <a:xfrm flipV="1">
            <a:off x="2700338" y="2133600"/>
            <a:ext cx="0" cy="1395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41" name="Line 29"/>
          <p:cNvSpPr>
            <a:spLocks noChangeShapeType="1"/>
          </p:cNvSpPr>
          <p:nvPr/>
        </p:nvSpPr>
        <p:spPr bwMode="auto">
          <a:xfrm>
            <a:off x="3203575" y="4005263"/>
            <a:ext cx="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42" name="Oval 30"/>
          <p:cNvSpPr>
            <a:spLocks noChangeArrowheads="1"/>
          </p:cNvSpPr>
          <p:nvPr/>
        </p:nvSpPr>
        <p:spPr bwMode="auto">
          <a:xfrm>
            <a:off x="4038600" y="4941888"/>
            <a:ext cx="2590800" cy="16557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4143" name="Line 31"/>
          <p:cNvSpPr>
            <a:spLocks noChangeShapeType="1"/>
          </p:cNvSpPr>
          <p:nvPr/>
        </p:nvSpPr>
        <p:spPr bwMode="auto">
          <a:xfrm>
            <a:off x="2051050" y="3933825"/>
            <a:ext cx="21748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44" name="Line 32"/>
          <p:cNvSpPr>
            <a:spLocks noChangeShapeType="1"/>
          </p:cNvSpPr>
          <p:nvPr/>
        </p:nvSpPr>
        <p:spPr bwMode="auto">
          <a:xfrm>
            <a:off x="1835150" y="3213100"/>
            <a:ext cx="123825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45" name="Line 33"/>
          <p:cNvSpPr>
            <a:spLocks noChangeShapeType="1"/>
          </p:cNvSpPr>
          <p:nvPr/>
        </p:nvSpPr>
        <p:spPr bwMode="auto">
          <a:xfrm flipV="1">
            <a:off x="755650" y="3213100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46" name="Line 34"/>
          <p:cNvSpPr>
            <a:spLocks noChangeShapeType="1"/>
          </p:cNvSpPr>
          <p:nvPr/>
        </p:nvSpPr>
        <p:spPr bwMode="auto">
          <a:xfrm flipV="1">
            <a:off x="755650" y="3789363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47" name="Line 35"/>
          <p:cNvSpPr>
            <a:spLocks noChangeShapeType="1"/>
          </p:cNvSpPr>
          <p:nvPr/>
        </p:nvSpPr>
        <p:spPr bwMode="auto">
          <a:xfrm flipV="1">
            <a:off x="1403350" y="1844675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48" name="Line 36"/>
          <p:cNvSpPr>
            <a:spLocks noChangeShapeType="1"/>
          </p:cNvSpPr>
          <p:nvPr/>
        </p:nvSpPr>
        <p:spPr bwMode="auto">
          <a:xfrm>
            <a:off x="4140200" y="1628775"/>
            <a:ext cx="503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49" name="Line 37"/>
          <p:cNvSpPr>
            <a:spLocks noChangeShapeType="1"/>
          </p:cNvSpPr>
          <p:nvPr/>
        </p:nvSpPr>
        <p:spPr bwMode="auto">
          <a:xfrm flipH="1" flipV="1">
            <a:off x="900113" y="4724400"/>
            <a:ext cx="15875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50" name="Line 38"/>
          <p:cNvSpPr>
            <a:spLocks noChangeShapeType="1"/>
          </p:cNvSpPr>
          <p:nvPr/>
        </p:nvSpPr>
        <p:spPr bwMode="auto">
          <a:xfrm>
            <a:off x="2195513" y="2924175"/>
            <a:ext cx="4478337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51" name="Line 39"/>
          <p:cNvSpPr>
            <a:spLocks noChangeShapeType="1"/>
          </p:cNvSpPr>
          <p:nvPr/>
        </p:nvSpPr>
        <p:spPr bwMode="auto">
          <a:xfrm>
            <a:off x="3203575" y="2133600"/>
            <a:ext cx="0" cy="1458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52" name="Line 40"/>
          <p:cNvSpPr>
            <a:spLocks noChangeShapeType="1"/>
          </p:cNvSpPr>
          <p:nvPr/>
        </p:nvSpPr>
        <p:spPr bwMode="auto">
          <a:xfrm>
            <a:off x="2700338" y="4005263"/>
            <a:ext cx="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53" name="Line 41"/>
          <p:cNvSpPr>
            <a:spLocks noChangeShapeType="1"/>
          </p:cNvSpPr>
          <p:nvPr/>
        </p:nvSpPr>
        <p:spPr bwMode="auto">
          <a:xfrm>
            <a:off x="5364163" y="3933825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54" name="Line 42"/>
          <p:cNvSpPr>
            <a:spLocks noChangeShapeType="1"/>
          </p:cNvSpPr>
          <p:nvPr/>
        </p:nvSpPr>
        <p:spPr bwMode="auto">
          <a:xfrm flipH="1">
            <a:off x="5867400" y="2205038"/>
            <a:ext cx="0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55" name="Line 43"/>
          <p:cNvSpPr>
            <a:spLocks noChangeShapeType="1"/>
          </p:cNvSpPr>
          <p:nvPr/>
        </p:nvSpPr>
        <p:spPr bwMode="auto">
          <a:xfrm flipH="1">
            <a:off x="5867400" y="4005263"/>
            <a:ext cx="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56" name="Line 44"/>
          <p:cNvSpPr>
            <a:spLocks noChangeShapeType="1"/>
          </p:cNvSpPr>
          <p:nvPr/>
        </p:nvSpPr>
        <p:spPr bwMode="auto">
          <a:xfrm>
            <a:off x="6659563" y="1989138"/>
            <a:ext cx="360362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57" name="Text Box 45"/>
          <p:cNvSpPr txBox="1">
            <a:spLocks noChangeArrowheads="1"/>
          </p:cNvSpPr>
          <p:nvPr/>
        </p:nvSpPr>
        <p:spPr bwMode="auto">
          <a:xfrm>
            <a:off x="2438400" y="3505200"/>
            <a:ext cx="43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⑫</a:t>
            </a:r>
          </a:p>
        </p:txBody>
      </p:sp>
      <p:sp>
        <p:nvSpPr>
          <p:cNvPr id="474158" name="Text Box 46"/>
          <p:cNvSpPr txBox="1">
            <a:spLocks noChangeArrowheads="1"/>
          </p:cNvSpPr>
          <p:nvPr/>
        </p:nvSpPr>
        <p:spPr bwMode="auto">
          <a:xfrm>
            <a:off x="2987675" y="35004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⑬</a:t>
            </a:r>
          </a:p>
        </p:txBody>
      </p:sp>
      <p:sp>
        <p:nvSpPr>
          <p:cNvPr id="474159" name="Text Box 47"/>
          <p:cNvSpPr txBox="1">
            <a:spLocks noChangeArrowheads="1"/>
          </p:cNvSpPr>
          <p:nvPr/>
        </p:nvSpPr>
        <p:spPr bwMode="auto">
          <a:xfrm>
            <a:off x="5580063" y="35004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⑮</a:t>
            </a:r>
          </a:p>
        </p:txBody>
      </p:sp>
      <p:sp>
        <p:nvSpPr>
          <p:cNvPr id="474160" name="Text Box 48"/>
          <p:cNvSpPr txBox="1">
            <a:spLocks noChangeArrowheads="1"/>
          </p:cNvSpPr>
          <p:nvPr/>
        </p:nvSpPr>
        <p:spPr bwMode="auto">
          <a:xfrm>
            <a:off x="5076825" y="35004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⑭</a:t>
            </a:r>
          </a:p>
        </p:txBody>
      </p:sp>
      <p:sp>
        <p:nvSpPr>
          <p:cNvPr id="474161" name="Text Box 49"/>
          <p:cNvSpPr txBox="1">
            <a:spLocks noChangeArrowheads="1"/>
          </p:cNvSpPr>
          <p:nvPr/>
        </p:nvSpPr>
        <p:spPr bwMode="auto">
          <a:xfrm>
            <a:off x="7451725" y="39338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⑱</a:t>
            </a:r>
          </a:p>
        </p:txBody>
      </p:sp>
      <p:sp>
        <p:nvSpPr>
          <p:cNvPr id="474162" name="Text Box 50"/>
          <p:cNvSpPr txBox="1">
            <a:spLocks noChangeArrowheads="1"/>
          </p:cNvSpPr>
          <p:nvPr/>
        </p:nvSpPr>
        <p:spPr bwMode="auto">
          <a:xfrm>
            <a:off x="8027988" y="40767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⑲</a:t>
            </a:r>
          </a:p>
        </p:txBody>
      </p:sp>
      <p:sp>
        <p:nvSpPr>
          <p:cNvPr id="474163" name="Line 51"/>
          <p:cNvSpPr>
            <a:spLocks noChangeShapeType="1"/>
          </p:cNvSpPr>
          <p:nvPr/>
        </p:nvSpPr>
        <p:spPr bwMode="auto">
          <a:xfrm>
            <a:off x="5961063" y="4419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64" name="Line 52"/>
          <p:cNvSpPr>
            <a:spLocks noChangeShapeType="1"/>
          </p:cNvSpPr>
          <p:nvPr/>
        </p:nvSpPr>
        <p:spPr bwMode="auto">
          <a:xfrm flipH="1">
            <a:off x="6443663" y="4292600"/>
            <a:ext cx="139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65" name="Line 53"/>
          <p:cNvSpPr>
            <a:spLocks noChangeShapeType="1"/>
          </p:cNvSpPr>
          <p:nvPr/>
        </p:nvSpPr>
        <p:spPr bwMode="auto">
          <a:xfrm flipH="1">
            <a:off x="7092950" y="3357563"/>
            <a:ext cx="211138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66" name="Line 54"/>
          <p:cNvSpPr>
            <a:spLocks noChangeShapeType="1"/>
          </p:cNvSpPr>
          <p:nvPr/>
        </p:nvSpPr>
        <p:spPr bwMode="auto">
          <a:xfrm flipH="1">
            <a:off x="6948488" y="4365625"/>
            <a:ext cx="71437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67" name="Line 55"/>
          <p:cNvSpPr>
            <a:spLocks noChangeShapeType="1"/>
          </p:cNvSpPr>
          <p:nvPr/>
        </p:nvSpPr>
        <p:spPr bwMode="auto">
          <a:xfrm flipV="1">
            <a:off x="6732588" y="3213100"/>
            <a:ext cx="282575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68" name="Line 56"/>
          <p:cNvSpPr>
            <a:spLocks noChangeShapeType="1"/>
          </p:cNvSpPr>
          <p:nvPr/>
        </p:nvSpPr>
        <p:spPr bwMode="auto">
          <a:xfrm flipV="1">
            <a:off x="7524750" y="4365625"/>
            <a:ext cx="134938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69" name="Line 57"/>
          <p:cNvSpPr>
            <a:spLocks noChangeShapeType="1"/>
          </p:cNvSpPr>
          <p:nvPr/>
        </p:nvSpPr>
        <p:spPr bwMode="auto">
          <a:xfrm>
            <a:off x="8243888" y="3357563"/>
            <a:ext cx="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70" name="Line 58"/>
          <p:cNvSpPr>
            <a:spLocks noChangeShapeType="1"/>
          </p:cNvSpPr>
          <p:nvPr/>
        </p:nvSpPr>
        <p:spPr bwMode="auto">
          <a:xfrm flipV="1">
            <a:off x="7812088" y="3357563"/>
            <a:ext cx="203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71" name="Line 59"/>
          <p:cNvSpPr>
            <a:spLocks noChangeShapeType="1"/>
          </p:cNvSpPr>
          <p:nvPr/>
        </p:nvSpPr>
        <p:spPr bwMode="auto">
          <a:xfrm flipH="1">
            <a:off x="7956550" y="4437063"/>
            <a:ext cx="2159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72" name="Line 60"/>
          <p:cNvSpPr>
            <a:spLocks noChangeShapeType="1"/>
          </p:cNvSpPr>
          <p:nvPr/>
        </p:nvSpPr>
        <p:spPr bwMode="auto">
          <a:xfrm flipV="1">
            <a:off x="2124075" y="1989138"/>
            <a:ext cx="266541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73" name="Text Box 61"/>
          <p:cNvSpPr txBox="1">
            <a:spLocks noChangeArrowheads="1"/>
          </p:cNvSpPr>
          <p:nvPr/>
        </p:nvSpPr>
        <p:spPr bwMode="auto">
          <a:xfrm>
            <a:off x="2641600" y="5029200"/>
            <a:ext cx="4810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71500"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714500"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286000"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fontAlgn="t"/>
            <a:r>
              <a:rPr lang="ja-JP" altLang="en-US" sz="2800" b="1">
                <a:latin typeface="ＭＳ ゴシック" pitchFamily="49" charset="-128"/>
                <a:ea typeface="ＭＳ ゴシック" pitchFamily="49" charset="-128"/>
              </a:rPr>
              <a:t>Ａ</a:t>
            </a:r>
          </a:p>
        </p:txBody>
      </p:sp>
      <p:sp>
        <p:nvSpPr>
          <p:cNvPr id="474174" name="Text Box 62"/>
          <p:cNvSpPr txBox="1">
            <a:spLocks noChangeArrowheads="1"/>
          </p:cNvSpPr>
          <p:nvPr/>
        </p:nvSpPr>
        <p:spPr bwMode="auto">
          <a:xfrm>
            <a:off x="5757863" y="5715000"/>
            <a:ext cx="481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71500"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714500"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286000"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fontAlgn="t"/>
            <a:r>
              <a:rPr lang="ja-JP" altLang="en-US" sz="2800" b="1">
                <a:latin typeface="ＭＳ ゴシック" pitchFamily="49" charset="-128"/>
                <a:ea typeface="ＭＳ ゴシック" pitchFamily="49" charset="-128"/>
              </a:rPr>
              <a:t>Ｂ</a:t>
            </a:r>
          </a:p>
        </p:txBody>
      </p:sp>
      <p:sp>
        <p:nvSpPr>
          <p:cNvPr id="474175" name="Text Box 63"/>
          <p:cNvSpPr txBox="1">
            <a:spLocks noChangeArrowheads="1"/>
          </p:cNvSpPr>
          <p:nvPr/>
        </p:nvSpPr>
        <p:spPr bwMode="auto">
          <a:xfrm>
            <a:off x="7043738" y="5715000"/>
            <a:ext cx="481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71500"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714500"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286000"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fontAlgn="t"/>
            <a:r>
              <a:rPr lang="ja-JP" altLang="en-US" sz="2800" b="1">
                <a:latin typeface="ＭＳ ゴシック" pitchFamily="49" charset="-128"/>
                <a:ea typeface="ＭＳ ゴシック" pitchFamily="49" charset="-128"/>
              </a:rPr>
              <a:t>Ｃ</a:t>
            </a:r>
          </a:p>
        </p:txBody>
      </p:sp>
      <p:sp>
        <p:nvSpPr>
          <p:cNvPr id="474176" name="Line 64"/>
          <p:cNvSpPr>
            <a:spLocks noChangeShapeType="1"/>
          </p:cNvSpPr>
          <p:nvPr/>
        </p:nvSpPr>
        <p:spPr bwMode="auto">
          <a:xfrm flipV="1">
            <a:off x="8172450" y="1484313"/>
            <a:ext cx="287338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77" name="Text Box 65"/>
          <p:cNvSpPr txBox="1">
            <a:spLocks noChangeArrowheads="1"/>
          </p:cNvSpPr>
          <p:nvPr/>
        </p:nvSpPr>
        <p:spPr bwMode="auto">
          <a:xfrm>
            <a:off x="257175" y="2738438"/>
            <a:ext cx="163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71500"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714500"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286000" defTabSz="7620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fontAlgn="t"/>
            <a:endParaRPr lang="ja-JP" altLang="ja-JP" sz="1600" b="1">
              <a:solidFill>
                <a:srgbClr val="FF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74178" name="Line 66"/>
          <p:cNvSpPr>
            <a:spLocks noChangeShapeType="1"/>
          </p:cNvSpPr>
          <p:nvPr/>
        </p:nvSpPr>
        <p:spPr bwMode="auto">
          <a:xfrm flipH="1" flipV="1">
            <a:off x="2051050" y="3141663"/>
            <a:ext cx="468153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79" name="Text Box 67"/>
          <p:cNvSpPr txBox="1">
            <a:spLocks noChangeArrowheads="1"/>
          </p:cNvSpPr>
          <p:nvPr/>
        </p:nvSpPr>
        <p:spPr bwMode="auto">
          <a:xfrm>
            <a:off x="0" y="304800"/>
            <a:ext cx="9144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ＭＳ ゴシック" pitchFamily="49" charset="-128"/>
              </a:rPr>
              <a:t>在宅療養、入、転、退院、入、退所の動向</a:t>
            </a:r>
            <a:r>
              <a:rPr lang="ja-JP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ＭＳ ゴシック" pitchFamily="49" charset="-128"/>
              </a:rPr>
              <a:t>（ぐるぐる図）</a:t>
            </a:r>
            <a:r>
              <a:rPr lang="ja-JP" altLang="en-US" sz="2400" dirty="0">
                <a:latin typeface="Times New Roman" pitchFamily="18" charset="0"/>
                <a:ea typeface="ＭＳ ゴシック" pitchFamily="49" charset="-128"/>
              </a:rPr>
              <a:t>　</a:t>
            </a:r>
          </a:p>
        </p:txBody>
      </p:sp>
      <p:sp>
        <p:nvSpPr>
          <p:cNvPr id="474180" name="Oval 68"/>
          <p:cNvSpPr>
            <a:spLocks noChangeArrowheads="1"/>
          </p:cNvSpPr>
          <p:nvPr/>
        </p:nvSpPr>
        <p:spPr bwMode="auto">
          <a:xfrm>
            <a:off x="107950" y="2349500"/>
            <a:ext cx="2016125" cy="838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4181" name="Oval 69"/>
          <p:cNvSpPr>
            <a:spLocks noChangeArrowheads="1"/>
          </p:cNvSpPr>
          <p:nvPr/>
        </p:nvSpPr>
        <p:spPr bwMode="auto">
          <a:xfrm>
            <a:off x="4716463" y="1268413"/>
            <a:ext cx="2016125" cy="838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474182" name="Oval 70"/>
          <p:cNvSpPr>
            <a:spLocks noChangeArrowheads="1"/>
          </p:cNvSpPr>
          <p:nvPr/>
        </p:nvSpPr>
        <p:spPr bwMode="auto">
          <a:xfrm>
            <a:off x="6804025" y="2133600"/>
            <a:ext cx="2016125" cy="143986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4183" name="Text Box 71"/>
          <p:cNvSpPr txBox="1">
            <a:spLocks noChangeArrowheads="1"/>
          </p:cNvSpPr>
          <p:nvPr/>
        </p:nvSpPr>
        <p:spPr bwMode="auto">
          <a:xfrm>
            <a:off x="7164388" y="2349500"/>
            <a:ext cx="1511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600">
                <a:latin typeface="Times New Roman" pitchFamily="18" charset="0"/>
                <a:ea typeface="ＭＳ ゴシック" pitchFamily="49" charset="-128"/>
              </a:rPr>
              <a:t>介護保険施設</a:t>
            </a:r>
          </a:p>
        </p:txBody>
      </p:sp>
      <p:sp>
        <p:nvSpPr>
          <p:cNvPr id="474184" name="Oval 72"/>
          <p:cNvSpPr>
            <a:spLocks noChangeArrowheads="1"/>
          </p:cNvSpPr>
          <p:nvPr/>
        </p:nvSpPr>
        <p:spPr bwMode="auto">
          <a:xfrm>
            <a:off x="6948488" y="2781300"/>
            <a:ext cx="720725" cy="5048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4185" name="Text Box 73"/>
          <p:cNvSpPr txBox="1">
            <a:spLocks noChangeArrowheads="1"/>
          </p:cNvSpPr>
          <p:nvPr/>
        </p:nvSpPr>
        <p:spPr bwMode="auto">
          <a:xfrm>
            <a:off x="7019925" y="2852738"/>
            <a:ext cx="647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600">
                <a:latin typeface="Times New Roman" pitchFamily="18" charset="0"/>
                <a:ea typeface="ＭＳ ゴシック" pitchFamily="49" charset="-128"/>
              </a:rPr>
              <a:t>老健</a:t>
            </a:r>
          </a:p>
        </p:txBody>
      </p:sp>
      <p:sp>
        <p:nvSpPr>
          <p:cNvPr id="474186" name="Oval 74"/>
          <p:cNvSpPr>
            <a:spLocks noChangeArrowheads="1"/>
          </p:cNvSpPr>
          <p:nvPr/>
        </p:nvSpPr>
        <p:spPr bwMode="auto">
          <a:xfrm>
            <a:off x="7956550" y="2781300"/>
            <a:ext cx="720725" cy="5048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4187" name="Text Box 75"/>
          <p:cNvSpPr txBox="1">
            <a:spLocks noChangeArrowheads="1"/>
          </p:cNvSpPr>
          <p:nvPr/>
        </p:nvSpPr>
        <p:spPr bwMode="auto">
          <a:xfrm>
            <a:off x="8027988" y="2852738"/>
            <a:ext cx="647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600">
                <a:latin typeface="Times New Roman" pitchFamily="18" charset="0"/>
                <a:ea typeface="ＭＳ ゴシック" pitchFamily="49" charset="-128"/>
              </a:rPr>
              <a:t>特養</a:t>
            </a:r>
          </a:p>
        </p:txBody>
      </p:sp>
      <p:sp>
        <p:nvSpPr>
          <p:cNvPr id="474188" name="Line 76"/>
          <p:cNvSpPr>
            <a:spLocks noChangeShapeType="1"/>
          </p:cNvSpPr>
          <p:nvPr/>
        </p:nvSpPr>
        <p:spPr bwMode="auto">
          <a:xfrm>
            <a:off x="3924300" y="1989138"/>
            <a:ext cx="2892425" cy="6016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89" name="Line 77"/>
          <p:cNvSpPr>
            <a:spLocks noChangeShapeType="1"/>
          </p:cNvSpPr>
          <p:nvPr/>
        </p:nvSpPr>
        <p:spPr bwMode="auto">
          <a:xfrm>
            <a:off x="7667625" y="3068638"/>
            <a:ext cx="2206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4190" name="Text Box 78"/>
          <p:cNvSpPr txBox="1">
            <a:spLocks noChangeArrowheads="1"/>
          </p:cNvSpPr>
          <p:nvPr/>
        </p:nvSpPr>
        <p:spPr bwMode="auto">
          <a:xfrm>
            <a:off x="7740650" y="13414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Times New Roman" pitchFamily="18" charset="0"/>
              </a:rPr>
              <a:t>⑩</a:t>
            </a:r>
          </a:p>
        </p:txBody>
      </p:sp>
      <p:sp>
        <p:nvSpPr>
          <p:cNvPr id="474191" name="Text Box 79"/>
          <p:cNvSpPr txBox="1">
            <a:spLocks noChangeArrowheads="1"/>
          </p:cNvSpPr>
          <p:nvPr/>
        </p:nvSpPr>
        <p:spPr bwMode="auto">
          <a:xfrm>
            <a:off x="8172450" y="1052513"/>
            <a:ext cx="647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600">
                <a:latin typeface="Times New Roman" pitchFamily="18" charset="0"/>
                <a:ea typeface="ＭＳ ゴシック" pitchFamily="49" charset="-128"/>
              </a:rPr>
              <a:t>天国</a:t>
            </a:r>
          </a:p>
        </p:txBody>
      </p:sp>
      <p:sp>
        <p:nvSpPr>
          <p:cNvPr id="474192" name="AutoShape 80"/>
          <p:cNvSpPr>
            <a:spLocks noChangeArrowheads="1"/>
          </p:cNvSpPr>
          <p:nvPr/>
        </p:nvSpPr>
        <p:spPr bwMode="auto">
          <a:xfrm rot="11563461">
            <a:off x="1116013" y="7100888"/>
            <a:ext cx="914400" cy="304800"/>
          </a:xfrm>
          <a:prstGeom prst="flowChartTermina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4193" name="AutoShape 81"/>
          <p:cNvSpPr>
            <a:spLocks noChangeArrowheads="1"/>
          </p:cNvSpPr>
          <p:nvPr/>
        </p:nvSpPr>
        <p:spPr bwMode="auto">
          <a:xfrm>
            <a:off x="1116013" y="7532688"/>
            <a:ext cx="71437" cy="73025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4194" name="AutoShape 82"/>
          <p:cNvSpPr>
            <a:spLocks noChangeArrowheads="1"/>
          </p:cNvSpPr>
          <p:nvPr/>
        </p:nvSpPr>
        <p:spPr bwMode="auto">
          <a:xfrm>
            <a:off x="1835150" y="7389813"/>
            <a:ext cx="914400" cy="914400"/>
          </a:xfrm>
          <a:custGeom>
            <a:avLst/>
            <a:gdLst>
              <a:gd name="G0" fmla="+- 10800 0 0"/>
              <a:gd name="G1" fmla="+- -9149202 0 0"/>
              <a:gd name="G2" fmla="+- 0 0 -9149202"/>
              <a:gd name="T0" fmla="*/ 0 256 1"/>
              <a:gd name="T1" fmla="*/ 180 256 1"/>
              <a:gd name="G3" fmla="+- -9149202 T0 T1"/>
              <a:gd name="T2" fmla="*/ 0 256 1"/>
              <a:gd name="T3" fmla="*/ 90 256 1"/>
              <a:gd name="G4" fmla="+- -9149202 T2 T3"/>
              <a:gd name="G5" fmla="*/ G4 2 1"/>
              <a:gd name="T4" fmla="*/ 90 256 1"/>
              <a:gd name="T5" fmla="*/ 0 256 1"/>
              <a:gd name="G6" fmla="+- -9149202 T4 T5"/>
              <a:gd name="G7" fmla="*/ G6 2 1"/>
              <a:gd name="G8" fmla="abs -9149202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800"/>
              <a:gd name="G18" fmla="*/ 10800 1 2"/>
              <a:gd name="G19" fmla="+- G18 5400 0"/>
              <a:gd name="G20" fmla="cos G19 -9149202"/>
              <a:gd name="G21" fmla="sin G19 -9149202"/>
              <a:gd name="G22" fmla="+- G20 10800 0"/>
              <a:gd name="G23" fmla="+- G21 10800 0"/>
              <a:gd name="G24" fmla="+- 10800 0 G20"/>
              <a:gd name="G25" fmla="+- 10800 10800 0"/>
              <a:gd name="G26" fmla="?: G9 G17 G25"/>
              <a:gd name="G27" fmla="?: G9 0 21600"/>
              <a:gd name="G28" fmla="cos 10800 -9149202"/>
              <a:gd name="G29" fmla="sin 10800 -9149202"/>
              <a:gd name="G30" fmla="sin 10800 -9149202"/>
              <a:gd name="G31" fmla="+- G28 10800 0"/>
              <a:gd name="G32" fmla="+- G29 10800 0"/>
              <a:gd name="G33" fmla="+- G30 10800 0"/>
              <a:gd name="G34" fmla="?: G4 0 G31"/>
              <a:gd name="G35" fmla="?: -9149202 G34 0"/>
              <a:gd name="G36" fmla="?: G6 G35 G31"/>
              <a:gd name="G37" fmla="+- 21600 0 G36"/>
              <a:gd name="G38" fmla="?: G4 0 G33"/>
              <a:gd name="G39" fmla="?: -9149202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574 w 21600"/>
              <a:gd name="T15" fmla="*/ 3801 h 21600"/>
              <a:gd name="T16" fmla="*/ 10800 w 21600"/>
              <a:gd name="T17" fmla="*/ 0 h 21600"/>
              <a:gd name="T18" fmla="*/ 19026 w 21600"/>
              <a:gd name="T19" fmla="*/ 3801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2574" y="3801"/>
                </a:moveTo>
                <a:cubicBezTo>
                  <a:pt x="4626" y="1389"/>
                  <a:pt x="7633" y="-1"/>
                  <a:pt x="10800" y="0"/>
                </a:cubicBezTo>
                <a:cubicBezTo>
                  <a:pt x="13966" y="0"/>
                  <a:pt x="16973" y="1389"/>
                  <a:pt x="19025" y="3801"/>
                </a:cubicBezTo>
                <a:cubicBezTo>
                  <a:pt x="16973" y="1389"/>
                  <a:pt x="13966" y="-1"/>
                  <a:pt x="10799" y="0"/>
                </a:cubicBezTo>
                <a:cubicBezTo>
                  <a:pt x="7633" y="0"/>
                  <a:pt x="4626" y="1389"/>
                  <a:pt x="2574" y="3801"/>
                </a:cubicBez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4195" name="AutoShape 83"/>
          <p:cNvSpPr>
            <a:spLocks noChangeArrowheads="1"/>
          </p:cNvSpPr>
          <p:nvPr/>
        </p:nvSpPr>
        <p:spPr bwMode="auto">
          <a:xfrm>
            <a:off x="1835150" y="7245350"/>
            <a:ext cx="71438" cy="71438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4196" name="AutoShape 84"/>
          <p:cNvSpPr>
            <a:spLocks noChangeArrowheads="1"/>
          </p:cNvSpPr>
          <p:nvPr/>
        </p:nvSpPr>
        <p:spPr bwMode="auto">
          <a:xfrm>
            <a:off x="539750" y="5876925"/>
            <a:ext cx="1871663" cy="981075"/>
          </a:xfrm>
          <a:prstGeom prst="flowChartManualOperation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4197" name="AutoShape 85"/>
          <p:cNvSpPr>
            <a:spLocks noChangeArrowheads="1"/>
          </p:cNvSpPr>
          <p:nvPr/>
        </p:nvSpPr>
        <p:spPr bwMode="auto">
          <a:xfrm>
            <a:off x="755650" y="4868863"/>
            <a:ext cx="8064500" cy="1800225"/>
          </a:xfrm>
          <a:prstGeom prst="flowChartTerminator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4198" name="Line 86"/>
          <p:cNvSpPr>
            <a:spLocks noChangeShapeType="1"/>
          </p:cNvSpPr>
          <p:nvPr/>
        </p:nvSpPr>
        <p:spPr bwMode="auto">
          <a:xfrm flipV="1">
            <a:off x="6804025" y="1268413"/>
            <a:ext cx="1368425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0101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6b_775 xmlns="8ba9f0b5-4c7d-44a1-b60b-055e0ac8ab5c" xsi:nil="true"/>
    <asvj xmlns="8ba9f0b5-4c7d-44a1-b60b-055e0ac8ab5c" xsi:nil="true"/>
    <_dlc_ExpireDate xmlns="http://schemas.microsoft.com/sharepoint/v3">2016-11-16T00:01:41+00:00</_dlc_ExpireDate>
    <_dlc_ExpireDateSaved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C8A6A62607C0842AC5070FA5027571E" ma:contentTypeVersion="15" ma:contentTypeDescription="新しいドキュメントを作成します。" ma:contentTypeScope="" ma:versionID="c1ccb41ea19b8d7752132b99c6be59be">
  <xsd:schema xmlns:xsd="http://www.w3.org/2001/XMLSchema" xmlns:xs="http://www.w3.org/2001/XMLSchema" xmlns:p="http://schemas.microsoft.com/office/2006/metadata/properties" xmlns:ns1="http://schemas.microsoft.com/sharepoint/v3" xmlns:ns2="8ba9f0b5-4c7d-44a1-b60b-055e0ac8ab5c" targetNamespace="http://schemas.microsoft.com/office/2006/metadata/properties" ma:root="true" ma:fieldsID="27be4d2395ed1b9047c6a507bd2313e3" ns1:_="" ns2:_="">
    <xsd:import namespace="http://schemas.microsoft.com/sharepoint/v3"/>
    <xsd:import namespace="8ba9f0b5-4c7d-44a1-b60b-055e0ac8ab5c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1:_dlc_ExpireDateSaved" minOccurs="0"/>
                <xsd:element ref="ns1:_dlc_ExpireDate" minOccurs="0"/>
                <xsd:element ref="ns2:_x006b_775" minOccurs="0"/>
                <xsd:element ref="ns2:asvj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9" nillable="true" ma:displayName="ポリシー適用除外" ma:hidden="true" ma:internalName="_dlc_Exempt" ma:readOnly="true">
      <xsd:simpleType>
        <xsd:restriction base="dms:Unknown"/>
      </xsd:simpleType>
    </xsd:element>
    <xsd:element name="_dlc_ExpireDateSaved" ma:index="10" nillable="true" ma:displayName="元の有効期限" ma:hidden="true" ma:internalName="_dlc_ExpireDateSaved" ma:readOnly="true">
      <xsd:simpleType>
        <xsd:restriction base="dms:DateTime"/>
      </xsd:simpleType>
    </xsd:element>
    <xsd:element name="_dlc_ExpireDate" ma:index="11" nillable="true" ma:displayName="期日" ma:description="" ma:hidden="true" ma:indexed="true" ma:internalName="_dlc_Expire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9f0b5-4c7d-44a1-b60b-055e0ac8ab5c" elementFormDefault="qualified">
    <xsd:import namespace="http://schemas.microsoft.com/office/2006/documentManagement/types"/>
    <xsd:import namespace="http://schemas.microsoft.com/office/infopath/2007/PartnerControls"/>
    <xsd:element name="_x006b_775" ma:index="12" nillable="true" ma:displayName="テキスト" ma:internalName="_x006b_775">
      <xsd:simpleType>
        <xsd:restriction base="dms:Text"/>
      </xsd:simpleType>
    </xsd:element>
    <xsd:element name="asvj" ma:index="13" nillable="true" ma:displayName="番号" ma:internalName="asvj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p:Policy xmlns:p="office.server.policy" id="" local="true">
  <p:Name>ドキュメント</p:Name>
  <p:Description/>
  <p:Statement/>
  <p:PolicyItems>
    <p:PolicyItem featureId="Microsoft.Office.RecordsManagement.PolicyFeatures.Expiration" staticId="0x0101008C8A6A62607C0842AC5070FA5027571E|-1520387817" UniqueId="0e318579-9e32-4cfd-8736-094af0fd062b">
      <p:Name>保持</p:Name>
      <p:Description>処理対象コンテンツのスケジュールを自動的に設定し、期限に達したコンテンツに対して保持処理を実行します。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14</number>
                  <property>Modified</property>
                  <propertyId>28cf69c5-fa48-462a-b5cd-27b6f9d2bd5f</propertyId>
                  <period>days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Props1.xml><?xml version="1.0" encoding="utf-8"?>
<ds:datastoreItem xmlns:ds="http://schemas.openxmlformats.org/officeDocument/2006/customXml" ds:itemID="{3BE7DF59-D703-448F-9178-0C266E24A6EA}">
  <ds:schemaRefs>
    <ds:schemaRef ds:uri="http://schemas.microsoft.com/office/2006/metadata/properties"/>
    <ds:schemaRef ds:uri="http://schemas.microsoft.com/office/infopath/2007/PartnerControls"/>
    <ds:schemaRef ds:uri="8ba9f0b5-4c7d-44a1-b60b-055e0ac8ab5c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4221C092-5551-4C5D-9487-4029A8D7EB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7BDE2B-583C-4F44-9D10-C917713AF6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ba9f0b5-4c7d-44a1-b60b-055e0ac8ab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12D5290-587B-4530-8AED-7B4359861D28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118</Words>
  <Application>Microsoft Office PowerPoint</Application>
  <PresentationFormat>画面に合わせる (4:3)</PresentationFormat>
  <Paragraphs>45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Company>社会福祉法人　渓仁会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N-158-USER</dc:creator>
  <cp:lastModifiedBy>Naohiro Kaji</cp:lastModifiedBy>
  <cp:revision>3</cp:revision>
  <dcterms:created xsi:type="dcterms:W3CDTF">2016-03-14T01:13:24Z</dcterms:created>
  <dcterms:modified xsi:type="dcterms:W3CDTF">2016-11-02T01:15:48Z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0x0101008C8A6A62607C0842AC5070FA5027571E</vt:lpwstr>
  </property>
  <property fmtid="{D5CDD505-2E9C-101B-9397-08002B2CF9AE}" pid="3" name="_dlc_policyId">
    <vt:lpwstr>0x0101008C8A6A62607C0842AC5070FA5027571E|-1520387817</vt:lpwstr>
  </property>
  <property fmtid="{D5CDD505-2E9C-101B-9397-08002B2CF9AE}" pid="4" name="ItemRetentionFormula">
    <vt:lpwstr>&lt;formula id="Microsoft.Office.RecordsManagement.PolicyFeatures.Expiration.Formula.BuiltIn"&gt;&lt;number&gt;14&lt;/number&gt;&lt;property&gt;Modified&lt;/property&gt;&lt;propertyId&gt;28cf69c5-fa48-462a-b5cd-27b6f9d2bd5f&lt;/propertyId&gt;&lt;period&gt;days&lt;/period&gt;&lt;/formula&gt;</vt:lpwstr>
  </property>
</Properties>
</file>